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74" r:id="rId2"/>
    <p:sldId id="263" r:id="rId3"/>
    <p:sldId id="275" r:id="rId4"/>
    <p:sldId id="276" r:id="rId5"/>
    <p:sldId id="277" r:id="rId6"/>
    <p:sldId id="278" r:id="rId7"/>
    <p:sldId id="279" r:id="rId8"/>
    <p:sldId id="284" r:id="rId9"/>
    <p:sldId id="285" r:id="rId10"/>
    <p:sldId id="286" r:id="rId11"/>
    <p:sldId id="280" r:id="rId12"/>
    <p:sldId id="281" r:id="rId13"/>
    <p:sldId id="282" r:id="rId14"/>
    <p:sldId id="283" r:id="rId15"/>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74"/>
          </p14:sldIdLst>
        </p14:section>
        <p14:section name="Extra slide elements" id="{66EC97C3-BC0F-9648-AAE8-BA458CD38442}">
          <p14:sldIdLst>
            <p14:sldId id="263"/>
            <p14:sldId id="275"/>
            <p14:sldId id="276"/>
            <p14:sldId id="277"/>
            <p14:sldId id="278"/>
            <p14:sldId id="279"/>
            <p14:sldId id="284"/>
            <p14:sldId id="285"/>
            <p14:sldId id="286"/>
            <p14:sldId id="280"/>
            <p14:sldId id="281"/>
            <p14:sldId id="282"/>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9" autoAdjust="0"/>
    <p:restoredTop sz="86679" autoAdjust="0"/>
  </p:normalViewPr>
  <p:slideViewPr>
    <p:cSldViewPr snapToGrid="0" snapToObjects="1">
      <p:cViewPr varScale="1">
        <p:scale>
          <a:sx n="63" d="100"/>
          <a:sy n="63" d="100"/>
        </p:scale>
        <p:origin x="-1662" y="-114"/>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24/03/2015</a:t>
            </a:fld>
            <a:endParaRPr lang="en-US"/>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24/03/2015</a:t>
            </a:fld>
            <a:endParaRPr lang="en-US"/>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smtClean="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title="arrow icon"/>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23333856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337615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NHS England reversed ou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3579552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0" y="0"/>
            <a:ext cx="9144000" cy="6858000"/>
          </a:xfrm>
          <a:prstGeom prst="rect">
            <a:avLst/>
          </a:prstGeom>
        </p:spPr>
      </p:pic>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323289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8514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8"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25729974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pic>
        <p:nvPicPr>
          <p:cNvPr id="5" name="Picture 4"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96007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smtClean="0"/>
              <a:t>Click to edit Master title style</a:t>
            </a:r>
            <a:endParaRPr lang="en-US"/>
          </a:p>
        </p:txBody>
      </p:sp>
      <p:pic>
        <p:nvPicPr>
          <p:cNvPr id="8" name="Picture 7" title="arrow icon"/>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1577180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12" name="Picture 11" title="arrow icon"/>
          <p:cNvPicPr>
            <a:picLocks noChangeAspect="1"/>
          </p:cNvPicPr>
          <p:nvPr userDrawn="1"/>
        </p:nvPicPr>
        <p:blipFill>
          <a:blip r:embed="rId4"/>
          <a:stretch>
            <a:fillRect/>
          </a:stretch>
        </p:blipFill>
        <p:spPr>
          <a:xfrm>
            <a:off x="7538077" y="5514157"/>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Tree>
    <p:extLst>
      <p:ext uri="{BB962C8B-B14F-4D97-AF65-F5344CB8AC3E}">
        <p14:creationId xmlns:p14="http://schemas.microsoft.com/office/powerpoint/2010/main" val="28364912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smtClean="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5969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1" name="Picture 10"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69034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dirty="0"/>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pic>
        <p:nvPicPr>
          <p:cNvPr id="6" name="Picture 5"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smtClean="0"/>
              <a:t>Click to edit Master title style</a:t>
            </a:r>
            <a:endParaRPr lang="en-US" dirty="0"/>
          </a:p>
        </p:txBody>
      </p:sp>
    </p:spTree>
    <p:extLst>
      <p:ext uri="{BB962C8B-B14F-4D97-AF65-F5344CB8AC3E}">
        <p14:creationId xmlns:p14="http://schemas.microsoft.com/office/powerpoint/2010/main" val="174013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421820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smtClean="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407788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193062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smtClean="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title="NH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86975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200" b="0" i="0" u="none" strike="noStrike" kern="1200" baseline="0" dirty="0" err="1" smtClean="0">
                <a:solidFill>
                  <a:schemeClr val="tx1"/>
                </a:solidFill>
                <a:latin typeface="Arial"/>
                <a:ea typeface="+mn-ea"/>
                <a:cs typeface="Arial"/>
              </a:rPr>
              <a:t>www.england.nhs.uk</a:t>
            </a:r>
            <a:endParaRPr lang="en-GB" sz="1200" b="0" i="0" u="none" strike="noStrike" kern="1200" baseline="0" dirty="0" smtClean="0">
              <a:solidFill>
                <a:schemeClr val="tx1"/>
              </a:solidFill>
              <a:latin typeface="Arial"/>
              <a:ea typeface="+mn-ea"/>
              <a:cs typeface="Arial"/>
            </a:endParaRP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7" name="Picture 6" title="NHS logo"/>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81" r:id="rId4"/>
    <p:sldLayoutId id="2147483684" r:id="rId5"/>
    <p:sldLayoutId id="2147483683" r:id="rId6"/>
    <p:sldLayoutId id="2147483685" r:id="rId7"/>
    <p:sldLayoutId id="2147483686" r:id="rId8"/>
    <p:sldLayoutId id="2147483687" r:id="rId9"/>
    <p:sldLayoutId id="2147483688" r:id="rId10"/>
    <p:sldLayoutId id="2147483680" r:id="rId11"/>
    <p:sldLayoutId id="2147483672" r:id="rId12"/>
    <p:sldLayoutId id="2147483679" r:id="rId13"/>
    <p:sldLayoutId id="2147483676" r:id="rId14"/>
    <p:sldLayoutId id="2147483677" r:id="rId15"/>
    <p:sldLayoutId id="2147483650" r:id="rId16"/>
    <p:sldLayoutId id="2147483678" r:id="rId17"/>
  </p:sldLayoutIdLst>
  <p:timing>
    <p:tnLst>
      <p:par>
        <p:cTn id="1" dur="indefinite" restart="never" nodeType="tmRoot"/>
      </p:par>
    </p:tnLst>
  </p:timing>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7.xml"/><Relationship Id="rId5" Type="http://schemas.openxmlformats.org/officeDocument/2006/relationships/hyperlink" Target="http://www.england.nhs.uk/ourwork/part-rel/scn/" TargetMode="External"/><Relationship Id="rId4" Type="http://schemas.openxmlformats.org/officeDocument/2006/relationships/hyperlink" Target="http://www.england.nhs.uk/ccg-detail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on the quality of end of life care</a:t>
            </a:r>
            <a:endParaRPr lang="en-GB" dirty="0"/>
          </a:p>
        </p:txBody>
      </p:sp>
      <p:sp>
        <p:nvSpPr>
          <p:cNvPr id="3" name="Content Placeholder 2"/>
          <p:cNvSpPr>
            <a:spLocks noGrp="1"/>
          </p:cNvSpPr>
          <p:nvPr>
            <p:ph sz="quarter" idx="10"/>
          </p:nvPr>
        </p:nvSpPr>
        <p:spPr/>
        <p:txBody>
          <a:bodyPr/>
          <a:lstStyle/>
          <a:p>
            <a:r>
              <a:rPr lang="en-GB" dirty="0" smtClean="0"/>
              <a:t>Consultation</a:t>
            </a:r>
            <a:endParaRPr lang="en-GB" dirty="0"/>
          </a:p>
        </p:txBody>
      </p:sp>
      <p:sp>
        <p:nvSpPr>
          <p:cNvPr id="4" name="Content Placeholder 3"/>
          <p:cNvSpPr>
            <a:spLocks noGrp="1"/>
          </p:cNvSpPr>
          <p:nvPr>
            <p:ph sz="quarter" idx="11"/>
          </p:nvPr>
        </p:nvSpPr>
        <p:spPr/>
        <p:txBody>
          <a:bodyPr/>
          <a:lstStyle/>
          <a:p>
            <a:r>
              <a:rPr lang="en-GB" dirty="0" smtClean="0"/>
              <a:t>27.03.2015 Gateway publication 03321</a:t>
            </a:r>
            <a:endParaRPr lang="en-GB" dirty="0"/>
          </a:p>
        </p:txBody>
      </p:sp>
    </p:spTree>
    <p:extLst>
      <p:ext uri="{BB962C8B-B14F-4D97-AF65-F5344CB8AC3E}">
        <p14:creationId xmlns:p14="http://schemas.microsoft.com/office/powerpoint/2010/main" val="2862963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 name="Title 1"/>
          <p:cNvSpPr>
            <a:spLocks noGrp="1"/>
          </p:cNvSpPr>
          <p:nvPr>
            <p:ph type="title"/>
          </p:nvPr>
        </p:nvSpPr>
        <p:spPr>
          <a:xfrm>
            <a:off x="457201" y="930137"/>
            <a:ext cx="7356815" cy="667725"/>
          </a:xfrm>
        </p:spPr>
        <p:txBody>
          <a:bodyPr>
            <a:normAutofit fontScale="90000"/>
          </a:bodyPr>
          <a:lstStyle/>
          <a:p>
            <a:r>
              <a:rPr lang="en-US" dirty="0"/>
              <a:t>6</a:t>
            </a:r>
            <a:r>
              <a:rPr lang="en-US" dirty="0" smtClean="0"/>
              <a:t>. Reporting the national survey findings (3)</a:t>
            </a:r>
            <a:endParaRPr lang="en-US" dirty="0"/>
          </a:p>
        </p:txBody>
      </p:sp>
      <p:sp>
        <p:nvSpPr>
          <p:cNvPr id="20" name="Subtitle 4"/>
          <p:cNvSpPr txBox="1">
            <a:spLocks/>
          </p:cNvSpPr>
          <p:nvPr/>
        </p:nvSpPr>
        <p:spPr>
          <a:xfrm>
            <a:off x="457200" y="1919236"/>
            <a:ext cx="7356815"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GB" dirty="0">
              <a:solidFill>
                <a:srgbClr val="000000"/>
              </a:solidFill>
              <a:latin typeface="Arial"/>
              <a:cs typeface="Arial"/>
            </a:endParaRPr>
          </a:p>
        </p:txBody>
      </p:sp>
      <p:pic>
        <p:nvPicPr>
          <p:cNvPr id="6" name="Picture 5" title="tick icon"/>
          <p:cNvPicPr>
            <a:picLocks noChangeAspect="1"/>
          </p:cNvPicPr>
          <p:nvPr/>
        </p:nvPicPr>
        <p:blipFill>
          <a:blip r:embed="rId3"/>
          <a:stretch>
            <a:fillRect/>
          </a:stretch>
        </p:blipFill>
        <p:spPr>
          <a:xfrm>
            <a:off x="636071" y="4120980"/>
            <a:ext cx="406610" cy="394534"/>
          </a:xfrm>
          <a:prstGeom prst="rect">
            <a:avLst/>
          </a:prstGeom>
        </p:spPr>
      </p:pic>
      <p:pic>
        <p:nvPicPr>
          <p:cNvPr id="8" name="Picture 7" title="tick icon"/>
          <p:cNvPicPr>
            <a:picLocks noChangeAspect="1"/>
          </p:cNvPicPr>
          <p:nvPr/>
        </p:nvPicPr>
        <p:blipFill>
          <a:blip r:embed="rId3"/>
          <a:stretch>
            <a:fillRect/>
          </a:stretch>
        </p:blipFill>
        <p:spPr>
          <a:xfrm>
            <a:off x="667104" y="3615164"/>
            <a:ext cx="406610" cy="394534"/>
          </a:xfrm>
          <a:prstGeom prst="rect">
            <a:avLst/>
          </a:prstGeom>
        </p:spPr>
      </p:pic>
      <p:sp>
        <p:nvSpPr>
          <p:cNvPr id="9" name="Subtitle 4"/>
          <p:cNvSpPr txBox="1">
            <a:spLocks/>
          </p:cNvSpPr>
          <p:nvPr/>
        </p:nvSpPr>
        <p:spPr>
          <a:xfrm>
            <a:off x="1280115" y="3602838"/>
            <a:ext cx="6735238"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Which of the levels do you think is most important?</a:t>
            </a:r>
          </a:p>
          <a:p>
            <a:endParaRPr lang="en-GB" dirty="0">
              <a:solidFill>
                <a:srgbClr val="000000"/>
              </a:solidFill>
              <a:latin typeface="Arial"/>
              <a:cs typeface="Arial"/>
            </a:endParaRPr>
          </a:p>
        </p:txBody>
      </p:sp>
      <p:sp>
        <p:nvSpPr>
          <p:cNvPr id="3" name="Rectangle 2"/>
          <p:cNvSpPr/>
          <p:nvPr/>
        </p:nvSpPr>
        <p:spPr>
          <a:xfrm>
            <a:off x="574482" y="1826246"/>
            <a:ext cx="7594959" cy="1754326"/>
          </a:xfrm>
          <a:prstGeom prst="rect">
            <a:avLst/>
          </a:prstGeom>
        </p:spPr>
        <p:txBody>
          <a:bodyPr wrap="square">
            <a:spAutoFit/>
          </a:bodyPr>
          <a:lstStyle/>
          <a:p>
            <a:r>
              <a:rPr lang="en-GB" dirty="0"/>
              <a:t>It is important to note that the size of the survey sample i.e. the number of people asked to give feedback may need to be increased for the results to be provided at some of these levels, in particular CCG and individual provider level. This is likely to have cost implications for the running of the survey and potentially the frequency at which it can be carried out. </a:t>
            </a:r>
          </a:p>
        </p:txBody>
      </p:sp>
      <p:sp>
        <p:nvSpPr>
          <p:cNvPr id="10" name="Subtitle 4"/>
          <p:cNvSpPr txBox="1">
            <a:spLocks/>
          </p:cNvSpPr>
          <p:nvPr/>
        </p:nvSpPr>
        <p:spPr>
          <a:xfrm>
            <a:off x="1280115" y="4009698"/>
            <a:ext cx="6735238"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What benefits and/or possible negative consequences might there be of providing the results at that level?</a:t>
            </a:r>
            <a:endParaRPr lang="en-GB" dirty="0">
              <a:solidFill>
                <a:srgbClr val="000000"/>
              </a:solidFill>
              <a:latin typeface="Arial"/>
              <a:cs typeface="Arial"/>
            </a:endParaRPr>
          </a:p>
        </p:txBody>
      </p:sp>
      <p:pic>
        <p:nvPicPr>
          <p:cNvPr id="11" name="Picture 10" title="tick icon"/>
          <p:cNvPicPr>
            <a:picLocks noChangeAspect="1"/>
          </p:cNvPicPr>
          <p:nvPr/>
        </p:nvPicPr>
        <p:blipFill>
          <a:blip r:embed="rId3"/>
          <a:stretch>
            <a:fillRect/>
          </a:stretch>
        </p:blipFill>
        <p:spPr>
          <a:xfrm>
            <a:off x="653040" y="4829001"/>
            <a:ext cx="406610" cy="394534"/>
          </a:xfrm>
          <a:prstGeom prst="rect">
            <a:avLst/>
          </a:prstGeom>
        </p:spPr>
      </p:pic>
      <p:sp>
        <p:nvSpPr>
          <p:cNvPr id="12" name="Subtitle 4"/>
          <p:cNvSpPr txBox="1">
            <a:spLocks/>
          </p:cNvSpPr>
          <p:nvPr/>
        </p:nvSpPr>
        <p:spPr>
          <a:xfrm>
            <a:off x="1280115" y="4804350"/>
            <a:ext cx="6735238"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Do you think it is feasible to report at that level?</a:t>
            </a:r>
            <a:endParaRPr lang="en-GB" dirty="0">
              <a:solidFill>
                <a:srgbClr val="000000"/>
              </a:solidFill>
              <a:latin typeface="Arial"/>
              <a:cs typeface="Arial"/>
            </a:endParaRPr>
          </a:p>
        </p:txBody>
      </p:sp>
    </p:spTree>
    <p:extLst>
      <p:ext uri="{BB962C8B-B14F-4D97-AF65-F5344CB8AC3E}">
        <p14:creationId xmlns:p14="http://schemas.microsoft.com/office/powerpoint/2010/main" val="2996615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 name="Title 1"/>
          <p:cNvSpPr>
            <a:spLocks noGrp="1"/>
          </p:cNvSpPr>
          <p:nvPr>
            <p:ph type="title"/>
          </p:nvPr>
        </p:nvSpPr>
        <p:spPr/>
        <p:txBody>
          <a:bodyPr>
            <a:normAutofit/>
          </a:bodyPr>
          <a:lstStyle/>
          <a:p>
            <a:r>
              <a:rPr lang="en-US" dirty="0"/>
              <a:t>7</a:t>
            </a:r>
            <a:r>
              <a:rPr lang="en-US" dirty="0" smtClean="0"/>
              <a:t>. Survey frequency</a:t>
            </a:r>
            <a:endParaRPr lang="en-US" dirty="0"/>
          </a:p>
        </p:txBody>
      </p:sp>
      <p:pic>
        <p:nvPicPr>
          <p:cNvPr id="12" name="Picture 11" title="tick icon"/>
          <p:cNvPicPr>
            <a:picLocks noChangeAspect="1"/>
          </p:cNvPicPr>
          <p:nvPr/>
        </p:nvPicPr>
        <p:blipFill>
          <a:blip r:embed="rId3"/>
          <a:stretch>
            <a:fillRect/>
          </a:stretch>
        </p:blipFill>
        <p:spPr>
          <a:xfrm>
            <a:off x="457201" y="1769635"/>
            <a:ext cx="406610" cy="394534"/>
          </a:xfrm>
          <a:prstGeom prst="rect">
            <a:avLst/>
          </a:prstGeom>
        </p:spPr>
      </p:pic>
      <p:sp>
        <p:nvSpPr>
          <p:cNvPr id="20" name="Subtitle 4"/>
          <p:cNvSpPr txBox="1">
            <a:spLocks/>
          </p:cNvSpPr>
          <p:nvPr/>
        </p:nvSpPr>
        <p:spPr>
          <a:xfrm>
            <a:off x="1166194" y="1744984"/>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How often should a national survey be carried out?</a:t>
            </a:r>
            <a:endParaRPr lang="en-GB" dirty="0">
              <a:solidFill>
                <a:srgbClr val="000000"/>
              </a:solidFill>
              <a:latin typeface="Arial"/>
              <a:cs typeface="Arial"/>
            </a:endParaRPr>
          </a:p>
        </p:txBody>
      </p:sp>
      <p:pic>
        <p:nvPicPr>
          <p:cNvPr id="6" name="Picture 5" title="tick icon"/>
          <p:cNvPicPr>
            <a:picLocks noChangeAspect="1"/>
          </p:cNvPicPr>
          <p:nvPr/>
        </p:nvPicPr>
        <p:blipFill>
          <a:blip r:embed="rId3"/>
          <a:stretch>
            <a:fillRect/>
          </a:stretch>
        </p:blipFill>
        <p:spPr>
          <a:xfrm>
            <a:off x="457201" y="2548670"/>
            <a:ext cx="406610" cy="394534"/>
          </a:xfrm>
          <a:prstGeom prst="rect">
            <a:avLst/>
          </a:prstGeom>
        </p:spPr>
      </p:pic>
      <p:sp>
        <p:nvSpPr>
          <p:cNvPr id="7" name="Subtitle 4"/>
          <p:cNvSpPr txBox="1">
            <a:spLocks/>
          </p:cNvSpPr>
          <p:nvPr/>
        </p:nvSpPr>
        <p:spPr>
          <a:xfrm>
            <a:off x="1166194" y="2515433"/>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Following on from question 6, which do you think is most important, the level at which the results are provided at (e.g. CCG level) or the frequency at which the survey is carried out?</a:t>
            </a:r>
            <a:endParaRPr lang="en-GB" dirty="0">
              <a:solidFill>
                <a:srgbClr val="000000"/>
              </a:solidFill>
              <a:latin typeface="Arial"/>
              <a:cs typeface="Arial"/>
            </a:endParaRPr>
          </a:p>
        </p:txBody>
      </p:sp>
    </p:spTree>
    <p:extLst>
      <p:ext uri="{BB962C8B-B14F-4D97-AF65-F5344CB8AC3E}">
        <p14:creationId xmlns:p14="http://schemas.microsoft.com/office/powerpoint/2010/main" val="3583874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 name="Title 1"/>
          <p:cNvSpPr>
            <a:spLocks noGrp="1"/>
          </p:cNvSpPr>
          <p:nvPr>
            <p:ph type="title"/>
          </p:nvPr>
        </p:nvSpPr>
        <p:spPr>
          <a:xfrm>
            <a:off x="457201" y="1262288"/>
            <a:ext cx="7356815" cy="667725"/>
          </a:xfrm>
        </p:spPr>
        <p:txBody>
          <a:bodyPr>
            <a:normAutofit fontScale="90000"/>
          </a:bodyPr>
          <a:lstStyle/>
          <a:p>
            <a:r>
              <a:rPr lang="en-US" dirty="0" smtClean="0"/>
              <a:t>8. The time gap between collection of the data and dissemination of the results (1)</a:t>
            </a:r>
            <a:endParaRPr lang="en-US" dirty="0"/>
          </a:p>
        </p:txBody>
      </p:sp>
      <p:pic>
        <p:nvPicPr>
          <p:cNvPr id="12" name="Picture 11" title="tick icon"/>
          <p:cNvPicPr>
            <a:picLocks noChangeAspect="1"/>
          </p:cNvPicPr>
          <p:nvPr/>
        </p:nvPicPr>
        <p:blipFill>
          <a:blip r:embed="rId3"/>
          <a:stretch>
            <a:fillRect/>
          </a:stretch>
        </p:blipFill>
        <p:spPr>
          <a:xfrm>
            <a:off x="503238" y="4272851"/>
            <a:ext cx="406610" cy="394534"/>
          </a:xfrm>
          <a:prstGeom prst="rect">
            <a:avLst/>
          </a:prstGeom>
        </p:spPr>
      </p:pic>
      <p:sp>
        <p:nvSpPr>
          <p:cNvPr id="20" name="Subtitle 4"/>
          <p:cNvSpPr txBox="1">
            <a:spLocks/>
          </p:cNvSpPr>
          <p:nvPr/>
        </p:nvSpPr>
        <p:spPr>
          <a:xfrm>
            <a:off x="1166194" y="4063258"/>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What would be an acceptable time gap between the collection of feedback and the results being published?</a:t>
            </a:r>
            <a:endParaRPr lang="en-GB" dirty="0">
              <a:solidFill>
                <a:srgbClr val="000000"/>
              </a:solidFill>
              <a:latin typeface="Arial"/>
              <a:cs typeface="Arial"/>
            </a:endParaRPr>
          </a:p>
        </p:txBody>
      </p:sp>
      <p:pic>
        <p:nvPicPr>
          <p:cNvPr id="6" name="Picture 5" title="tick icon"/>
          <p:cNvPicPr>
            <a:picLocks noChangeAspect="1"/>
          </p:cNvPicPr>
          <p:nvPr/>
        </p:nvPicPr>
        <p:blipFill>
          <a:blip r:embed="rId3"/>
          <a:stretch>
            <a:fillRect/>
          </a:stretch>
        </p:blipFill>
        <p:spPr>
          <a:xfrm>
            <a:off x="457201" y="2548670"/>
            <a:ext cx="406610" cy="394534"/>
          </a:xfrm>
          <a:prstGeom prst="rect">
            <a:avLst/>
          </a:prstGeom>
        </p:spPr>
      </p:pic>
      <p:sp>
        <p:nvSpPr>
          <p:cNvPr id="7" name="Subtitle 4"/>
          <p:cNvSpPr txBox="1">
            <a:spLocks/>
          </p:cNvSpPr>
          <p:nvPr/>
        </p:nvSpPr>
        <p:spPr>
          <a:xfrm>
            <a:off x="1166194" y="2515433"/>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What impact does the delay between the information being collected and the results being published have on their usefulness for monitoring, evaluation, decision making and service improvement?</a:t>
            </a:r>
          </a:p>
        </p:txBody>
      </p:sp>
    </p:spTree>
    <p:extLst>
      <p:ext uri="{BB962C8B-B14F-4D97-AF65-F5344CB8AC3E}">
        <p14:creationId xmlns:p14="http://schemas.microsoft.com/office/powerpoint/2010/main" val="3429330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 name="Title 1"/>
          <p:cNvSpPr>
            <a:spLocks noGrp="1"/>
          </p:cNvSpPr>
          <p:nvPr>
            <p:ph type="title"/>
          </p:nvPr>
        </p:nvSpPr>
        <p:spPr>
          <a:xfrm>
            <a:off x="457201" y="1262288"/>
            <a:ext cx="7356815" cy="667725"/>
          </a:xfrm>
        </p:spPr>
        <p:txBody>
          <a:bodyPr>
            <a:normAutofit fontScale="90000"/>
          </a:bodyPr>
          <a:lstStyle/>
          <a:p>
            <a:r>
              <a:rPr lang="en-US" dirty="0" smtClean="0"/>
              <a:t>8. The time gap between collection of the data and dissemination of the results (2)</a:t>
            </a:r>
            <a:endParaRPr lang="en-US" dirty="0"/>
          </a:p>
        </p:txBody>
      </p:sp>
      <p:pic>
        <p:nvPicPr>
          <p:cNvPr id="12" name="Picture 11" title="tick icon"/>
          <p:cNvPicPr>
            <a:picLocks noChangeAspect="1"/>
          </p:cNvPicPr>
          <p:nvPr/>
        </p:nvPicPr>
        <p:blipFill>
          <a:blip r:embed="rId3"/>
          <a:stretch>
            <a:fillRect/>
          </a:stretch>
        </p:blipFill>
        <p:spPr>
          <a:xfrm>
            <a:off x="457201" y="3720947"/>
            <a:ext cx="406610" cy="394534"/>
          </a:xfrm>
          <a:prstGeom prst="rect">
            <a:avLst/>
          </a:prstGeom>
        </p:spPr>
      </p:pic>
      <p:sp>
        <p:nvSpPr>
          <p:cNvPr id="20" name="Subtitle 4"/>
          <p:cNvSpPr txBox="1">
            <a:spLocks/>
          </p:cNvSpPr>
          <p:nvPr/>
        </p:nvSpPr>
        <p:spPr>
          <a:xfrm>
            <a:off x="1059514" y="3656398"/>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If you feel that there should be a reduction in the time gap, would you be content for the survey methodology to be changed to achieve this?</a:t>
            </a:r>
            <a:endParaRPr lang="en-GB" dirty="0">
              <a:solidFill>
                <a:srgbClr val="000000"/>
              </a:solidFill>
              <a:latin typeface="Arial"/>
              <a:cs typeface="Arial"/>
            </a:endParaRPr>
          </a:p>
        </p:txBody>
      </p:sp>
      <p:sp>
        <p:nvSpPr>
          <p:cNvPr id="7" name="Subtitle 4"/>
          <p:cNvSpPr txBox="1">
            <a:spLocks/>
          </p:cNvSpPr>
          <p:nvPr/>
        </p:nvSpPr>
        <p:spPr>
          <a:xfrm>
            <a:off x="457201" y="2515433"/>
            <a:ext cx="7621565"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Please note that for the time lag to be reduced from what it is currently, the methodology of the service would need to be changed.</a:t>
            </a:r>
          </a:p>
        </p:txBody>
      </p:sp>
    </p:spTree>
    <p:extLst>
      <p:ext uri="{BB962C8B-B14F-4D97-AF65-F5344CB8AC3E}">
        <p14:creationId xmlns:p14="http://schemas.microsoft.com/office/powerpoint/2010/main" val="769819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 name="Title 1"/>
          <p:cNvSpPr>
            <a:spLocks noGrp="1"/>
          </p:cNvSpPr>
          <p:nvPr>
            <p:ph type="title"/>
          </p:nvPr>
        </p:nvSpPr>
        <p:spPr>
          <a:xfrm>
            <a:off x="457201" y="928425"/>
            <a:ext cx="7356815" cy="667725"/>
          </a:xfrm>
        </p:spPr>
        <p:txBody>
          <a:bodyPr>
            <a:normAutofit/>
          </a:bodyPr>
          <a:lstStyle/>
          <a:p>
            <a:r>
              <a:rPr lang="en-US" dirty="0"/>
              <a:t>9</a:t>
            </a:r>
            <a:r>
              <a:rPr lang="en-US" dirty="0" smtClean="0"/>
              <a:t>. Anything else</a:t>
            </a:r>
            <a:endParaRPr lang="en-US" dirty="0"/>
          </a:p>
        </p:txBody>
      </p:sp>
      <p:pic>
        <p:nvPicPr>
          <p:cNvPr id="12" name="Picture 11" title="tick icon"/>
          <p:cNvPicPr>
            <a:picLocks noChangeAspect="1"/>
          </p:cNvPicPr>
          <p:nvPr/>
        </p:nvPicPr>
        <p:blipFill>
          <a:blip r:embed="rId3"/>
          <a:stretch>
            <a:fillRect/>
          </a:stretch>
        </p:blipFill>
        <p:spPr>
          <a:xfrm>
            <a:off x="325227" y="1999680"/>
            <a:ext cx="406610" cy="394534"/>
          </a:xfrm>
          <a:prstGeom prst="rect">
            <a:avLst/>
          </a:prstGeom>
        </p:spPr>
      </p:pic>
      <p:sp>
        <p:nvSpPr>
          <p:cNvPr id="20" name="Subtitle 4"/>
          <p:cNvSpPr txBox="1">
            <a:spLocks/>
          </p:cNvSpPr>
          <p:nvPr/>
        </p:nvSpPr>
        <p:spPr>
          <a:xfrm>
            <a:off x="1059514" y="1790087"/>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If there is anything else you would like to tell us about the national survey of bereaved people (VOICES) please include this with your consultation response. </a:t>
            </a:r>
            <a:endParaRPr lang="en-GB" dirty="0">
              <a:solidFill>
                <a:srgbClr val="000000"/>
              </a:solidFill>
              <a:latin typeface="Arial"/>
              <a:cs typeface="Arial"/>
            </a:endParaRPr>
          </a:p>
        </p:txBody>
      </p:sp>
    </p:spTree>
    <p:extLst>
      <p:ext uri="{BB962C8B-B14F-4D97-AF65-F5344CB8AC3E}">
        <p14:creationId xmlns:p14="http://schemas.microsoft.com/office/powerpoint/2010/main" val="1857939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p:cNvSpPr txBox="1">
            <a:spLocks/>
          </p:cNvSpPr>
          <p:nvPr/>
        </p:nvSpPr>
        <p:spPr>
          <a:xfrm>
            <a:off x="1166194" y="3829437"/>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How useful is the information from the survey?</a:t>
            </a:r>
            <a:endParaRPr lang="en-GB" dirty="0">
              <a:solidFill>
                <a:srgbClr val="000000"/>
              </a:solidFill>
              <a:latin typeface="Arial"/>
              <a:cs typeface="Arial"/>
            </a:endParaRPr>
          </a:p>
        </p:txBody>
      </p:sp>
      <p:pic>
        <p:nvPicPr>
          <p:cNvPr id="16" name="Picture 15"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 name="Title 1"/>
          <p:cNvSpPr>
            <a:spLocks noGrp="1"/>
          </p:cNvSpPr>
          <p:nvPr>
            <p:ph type="title"/>
          </p:nvPr>
        </p:nvSpPr>
        <p:spPr/>
        <p:txBody>
          <a:bodyPr/>
          <a:lstStyle/>
          <a:p>
            <a:r>
              <a:rPr lang="en-US" dirty="0" smtClean="0"/>
              <a:t>1. Use of the survey findings</a:t>
            </a:r>
            <a:endParaRPr lang="en-US" dirty="0"/>
          </a:p>
        </p:txBody>
      </p:sp>
      <p:pic>
        <p:nvPicPr>
          <p:cNvPr id="12" name="Picture 11" title="tick icon"/>
          <p:cNvPicPr>
            <a:picLocks noChangeAspect="1"/>
          </p:cNvPicPr>
          <p:nvPr/>
        </p:nvPicPr>
        <p:blipFill>
          <a:blip r:embed="rId3"/>
          <a:stretch>
            <a:fillRect/>
          </a:stretch>
        </p:blipFill>
        <p:spPr>
          <a:xfrm>
            <a:off x="457201" y="1769635"/>
            <a:ext cx="406610" cy="394534"/>
          </a:xfrm>
          <a:prstGeom prst="rect">
            <a:avLst/>
          </a:prstGeom>
        </p:spPr>
      </p:pic>
      <p:pic>
        <p:nvPicPr>
          <p:cNvPr id="13" name="Picture 12" title="tick icon"/>
          <p:cNvPicPr>
            <a:picLocks noChangeAspect="1"/>
          </p:cNvPicPr>
          <p:nvPr/>
        </p:nvPicPr>
        <p:blipFill>
          <a:blip r:embed="rId3"/>
          <a:stretch>
            <a:fillRect/>
          </a:stretch>
        </p:blipFill>
        <p:spPr>
          <a:xfrm>
            <a:off x="457201" y="3854088"/>
            <a:ext cx="406610" cy="394534"/>
          </a:xfrm>
          <a:prstGeom prst="rect">
            <a:avLst/>
          </a:prstGeom>
        </p:spPr>
      </p:pic>
      <p:pic>
        <p:nvPicPr>
          <p:cNvPr id="14" name="Picture 13" title="tick icon"/>
          <p:cNvPicPr>
            <a:picLocks noChangeAspect="1"/>
          </p:cNvPicPr>
          <p:nvPr/>
        </p:nvPicPr>
        <p:blipFill>
          <a:blip r:embed="rId3"/>
          <a:stretch>
            <a:fillRect/>
          </a:stretch>
        </p:blipFill>
        <p:spPr>
          <a:xfrm>
            <a:off x="457201" y="2977031"/>
            <a:ext cx="406610" cy="394534"/>
          </a:xfrm>
          <a:prstGeom prst="rect">
            <a:avLst/>
          </a:prstGeom>
        </p:spPr>
      </p:pic>
      <p:sp>
        <p:nvSpPr>
          <p:cNvPr id="20" name="Subtitle 4"/>
          <p:cNvSpPr txBox="1">
            <a:spLocks/>
          </p:cNvSpPr>
          <p:nvPr/>
        </p:nvSpPr>
        <p:spPr>
          <a:xfrm>
            <a:off x="1166194" y="1742954"/>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Who is using the information received through the national survey of bereaved people? Please state the organisation or job role if applicable.</a:t>
            </a:r>
            <a:endParaRPr lang="en-GB" dirty="0">
              <a:solidFill>
                <a:srgbClr val="000000"/>
              </a:solidFill>
              <a:latin typeface="Arial"/>
              <a:cs typeface="Arial"/>
            </a:endParaRPr>
          </a:p>
        </p:txBody>
      </p:sp>
      <p:sp>
        <p:nvSpPr>
          <p:cNvPr id="21" name="Subtitle 4"/>
          <p:cNvSpPr txBox="1">
            <a:spLocks/>
          </p:cNvSpPr>
          <p:nvPr/>
        </p:nvSpPr>
        <p:spPr>
          <a:xfrm>
            <a:off x="1166194" y="2984437"/>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How is the information used?</a:t>
            </a:r>
            <a:endParaRPr lang="en-GB" dirty="0">
              <a:solidFill>
                <a:srgbClr val="000000"/>
              </a:solidFill>
              <a:latin typeface="Arial"/>
              <a:cs typeface="Arial"/>
            </a:endParaRPr>
          </a:p>
        </p:txBody>
      </p:sp>
      <p:pic>
        <p:nvPicPr>
          <p:cNvPr id="17" name="Picture 16" title="tick icon"/>
          <p:cNvPicPr>
            <a:picLocks noChangeAspect="1"/>
          </p:cNvPicPr>
          <p:nvPr/>
        </p:nvPicPr>
        <p:blipFill>
          <a:blip r:embed="rId3"/>
          <a:stretch>
            <a:fillRect/>
          </a:stretch>
        </p:blipFill>
        <p:spPr>
          <a:xfrm>
            <a:off x="499003" y="4670445"/>
            <a:ext cx="406610" cy="394534"/>
          </a:xfrm>
          <a:prstGeom prst="rect">
            <a:avLst/>
          </a:prstGeom>
        </p:spPr>
      </p:pic>
      <p:sp>
        <p:nvSpPr>
          <p:cNvPr id="19" name="Subtitle 4"/>
          <p:cNvSpPr txBox="1">
            <a:spLocks/>
          </p:cNvSpPr>
          <p:nvPr/>
        </p:nvSpPr>
        <p:spPr>
          <a:xfrm>
            <a:off x="1166194" y="4477804"/>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What do you think the key purpose of the survey is? Comparable data? National level results? Data for service improvement?</a:t>
            </a:r>
            <a:endParaRPr lang="en-GB" dirty="0">
              <a:solidFill>
                <a:srgbClr val="000000"/>
              </a:solidFill>
              <a:latin typeface="Arial"/>
              <a:cs typeface="Arial"/>
            </a:endParaRPr>
          </a:p>
        </p:txBody>
      </p:sp>
      <p:pic>
        <p:nvPicPr>
          <p:cNvPr id="22" name="Picture 21" title="tick icon"/>
          <p:cNvPicPr>
            <a:picLocks noChangeAspect="1"/>
          </p:cNvPicPr>
          <p:nvPr/>
        </p:nvPicPr>
        <p:blipFill>
          <a:blip r:embed="rId3"/>
          <a:stretch>
            <a:fillRect/>
          </a:stretch>
        </p:blipFill>
        <p:spPr>
          <a:xfrm>
            <a:off x="499003" y="5706765"/>
            <a:ext cx="406610" cy="394534"/>
          </a:xfrm>
          <a:prstGeom prst="rect">
            <a:avLst/>
          </a:prstGeom>
        </p:spPr>
      </p:pic>
      <p:sp>
        <p:nvSpPr>
          <p:cNvPr id="23" name="Subtitle 4"/>
          <p:cNvSpPr txBox="1">
            <a:spLocks/>
          </p:cNvSpPr>
          <p:nvPr/>
        </p:nvSpPr>
        <p:spPr>
          <a:xfrm>
            <a:off x="1166194" y="5682114"/>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What should the key purpose be?</a:t>
            </a:r>
            <a:endParaRPr lang="en-GB" dirty="0">
              <a:solidFill>
                <a:srgbClr val="000000"/>
              </a:solidFill>
              <a:latin typeface="Arial"/>
              <a:cs typeface="Arial"/>
            </a:endParaRPr>
          </a:p>
        </p:txBody>
      </p:sp>
    </p:spTree>
    <p:extLst>
      <p:ext uri="{BB962C8B-B14F-4D97-AF65-F5344CB8AC3E}">
        <p14:creationId xmlns:p14="http://schemas.microsoft.com/office/powerpoint/2010/main" val="3213259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 name="Title 1"/>
          <p:cNvSpPr>
            <a:spLocks noGrp="1"/>
          </p:cNvSpPr>
          <p:nvPr>
            <p:ph type="title"/>
          </p:nvPr>
        </p:nvSpPr>
        <p:spPr/>
        <p:txBody>
          <a:bodyPr/>
          <a:lstStyle/>
          <a:p>
            <a:r>
              <a:rPr lang="en-US" dirty="0"/>
              <a:t>2</a:t>
            </a:r>
            <a:r>
              <a:rPr lang="en-US" dirty="0" smtClean="0"/>
              <a:t>. Survey questions/sections</a:t>
            </a:r>
            <a:endParaRPr lang="en-US" dirty="0"/>
          </a:p>
        </p:txBody>
      </p:sp>
      <p:pic>
        <p:nvPicPr>
          <p:cNvPr id="12" name="Picture 11" title="tick icon"/>
          <p:cNvPicPr>
            <a:picLocks noChangeAspect="1"/>
          </p:cNvPicPr>
          <p:nvPr/>
        </p:nvPicPr>
        <p:blipFill>
          <a:blip r:embed="rId3"/>
          <a:stretch>
            <a:fillRect/>
          </a:stretch>
        </p:blipFill>
        <p:spPr>
          <a:xfrm>
            <a:off x="457201" y="1769635"/>
            <a:ext cx="406610" cy="394534"/>
          </a:xfrm>
          <a:prstGeom prst="rect">
            <a:avLst/>
          </a:prstGeom>
        </p:spPr>
      </p:pic>
      <p:pic>
        <p:nvPicPr>
          <p:cNvPr id="14" name="Picture 13" title="tick icon"/>
          <p:cNvPicPr>
            <a:picLocks noChangeAspect="1"/>
          </p:cNvPicPr>
          <p:nvPr/>
        </p:nvPicPr>
        <p:blipFill>
          <a:blip r:embed="rId3"/>
          <a:stretch>
            <a:fillRect/>
          </a:stretch>
        </p:blipFill>
        <p:spPr>
          <a:xfrm>
            <a:off x="457201" y="2814622"/>
            <a:ext cx="406610" cy="394534"/>
          </a:xfrm>
          <a:prstGeom prst="rect">
            <a:avLst/>
          </a:prstGeom>
        </p:spPr>
      </p:pic>
      <p:sp>
        <p:nvSpPr>
          <p:cNvPr id="20" name="Subtitle 4"/>
          <p:cNvSpPr txBox="1">
            <a:spLocks/>
          </p:cNvSpPr>
          <p:nvPr/>
        </p:nvSpPr>
        <p:spPr>
          <a:xfrm>
            <a:off x="1166194" y="1742954"/>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Which questions or sections of the survey are particularly useful or important?</a:t>
            </a:r>
            <a:endParaRPr lang="en-GB" dirty="0">
              <a:solidFill>
                <a:srgbClr val="000000"/>
              </a:solidFill>
              <a:latin typeface="Arial"/>
              <a:cs typeface="Arial"/>
            </a:endParaRPr>
          </a:p>
        </p:txBody>
      </p:sp>
      <p:sp>
        <p:nvSpPr>
          <p:cNvPr id="21" name="Subtitle 4"/>
          <p:cNvSpPr txBox="1">
            <a:spLocks/>
          </p:cNvSpPr>
          <p:nvPr/>
        </p:nvSpPr>
        <p:spPr>
          <a:xfrm>
            <a:off x="1166194" y="2772241"/>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Which questions or sections of the survey are less useful or important?</a:t>
            </a:r>
            <a:endParaRPr lang="en-GB" dirty="0">
              <a:solidFill>
                <a:srgbClr val="000000"/>
              </a:solidFill>
              <a:latin typeface="Arial"/>
              <a:cs typeface="Arial"/>
            </a:endParaRPr>
          </a:p>
        </p:txBody>
      </p:sp>
    </p:spTree>
    <p:extLst>
      <p:ext uri="{BB962C8B-B14F-4D97-AF65-F5344CB8AC3E}">
        <p14:creationId xmlns:p14="http://schemas.microsoft.com/office/powerpoint/2010/main" val="1910564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 name="Title 1"/>
          <p:cNvSpPr>
            <a:spLocks noGrp="1"/>
          </p:cNvSpPr>
          <p:nvPr>
            <p:ph type="title"/>
          </p:nvPr>
        </p:nvSpPr>
        <p:spPr/>
        <p:txBody>
          <a:bodyPr/>
          <a:lstStyle/>
          <a:p>
            <a:r>
              <a:rPr lang="en-US" dirty="0" smtClean="0"/>
              <a:t>3. Areas for improvement</a:t>
            </a:r>
            <a:endParaRPr lang="en-US" dirty="0"/>
          </a:p>
        </p:txBody>
      </p:sp>
      <p:pic>
        <p:nvPicPr>
          <p:cNvPr id="12" name="Picture 11" title="tick icon"/>
          <p:cNvPicPr>
            <a:picLocks noChangeAspect="1"/>
          </p:cNvPicPr>
          <p:nvPr/>
        </p:nvPicPr>
        <p:blipFill>
          <a:blip r:embed="rId3"/>
          <a:stretch>
            <a:fillRect/>
          </a:stretch>
        </p:blipFill>
        <p:spPr>
          <a:xfrm>
            <a:off x="457201" y="1769635"/>
            <a:ext cx="406610" cy="394534"/>
          </a:xfrm>
          <a:prstGeom prst="rect">
            <a:avLst/>
          </a:prstGeom>
        </p:spPr>
      </p:pic>
      <p:sp>
        <p:nvSpPr>
          <p:cNvPr id="20" name="Subtitle 4"/>
          <p:cNvSpPr txBox="1">
            <a:spLocks/>
          </p:cNvSpPr>
          <p:nvPr/>
        </p:nvSpPr>
        <p:spPr>
          <a:xfrm>
            <a:off x="1166194" y="1742954"/>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Are there any ways in which the national survey could be improved to support further use? For example, areas which the national survey does not cover but that would be useful</a:t>
            </a:r>
            <a:endParaRPr lang="en-GB" dirty="0">
              <a:solidFill>
                <a:srgbClr val="000000"/>
              </a:solidFill>
              <a:latin typeface="Arial"/>
              <a:cs typeface="Arial"/>
            </a:endParaRPr>
          </a:p>
        </p:txBody>
      </p:sp>
    </p:spTree>
    <p:extLst>
      <p:ext uri="{BB962C8B-B14F-4D97-AF65-F5344CB8AC3E}">
        <p14:creationId xmlns:p14="http://schemas.microsoft.com/office/powerpoint/2010/main" val="1648812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 name="Title 1"/>
          <p:cNvSpPr>
            <a:spLocks noGrp="1"/>
          </p:cNvSpPr>
          <p:nvPr>
            <p:ph type="title"/>
          </p:nvPr>
        </p:nvSpPr>
        <p:spPr/>
        <p:txBody>
          <a:bodyPr/>
          <a:lstStyle/>
          <a:p>
            <a:r>
              <a:rPr lang="en-US" dirty="0" smtClean="0"/>
              <a:t>4. Local feedback</a:t>
            </a:r>
            <a:endParaRPr lang="en-US" dirty="0"/>
          </a:p>
        </p:txBody>
      </p:sp>
      <p:pic>
        <p:nvPicPr>
          <p:cNvPr id="12" name="Picture 11" title="tick icon"/>
          <p:cNvPicPr>
            <a:picLocks noChangeAspect="1"/>
          </p:cNvPicPr>
          <p:nvPr/>
        </p:nvPicPr>
        <p:blipFill>
          <a:blip r:embed="rId3"/>
          <a:stretch>
            <a:fillRect/>
          </a:stretch>
        </p:blipFill>
        <p:spPr>
          <a:xfrm>
            <a:off x="457201" y="1769635"/>
            <a:ext cx="406610" cy="394534"/>
          </a:xfrm>
          <a:prstGeom prst="rect">
            <a:avLst/>
          </a:prstGeom>
        </p:spPr>
      </p:pic>
      <p:sp>
        <p:nvSpPr>
          <p:cNvPr id="20" name="Subtitle 4"/>
          <p:cNvSpPr txBox="1">
            <a:spLocks/>
          </p:cNvSpPr>
          <p:nvPr/>
        </p:nvSpPr>
        <p:spPr>
          <a:xfrm>
            <a:off x="1166194" y="1742954"/>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How is the national survey data used alongside other sources of feedback?</a:t>
            </a:r>
            <a:endParaRPr lang="en-GB" dirty="0">
              <a:solidFill>
                <a:srgbClr val="000000"/>
              </a:solidFill>
              <a:latin typeface="Arial"/>
              <a:cs typeface="Arial"/>
            </a:endParaRPr>
          </a:p>
        </p:txBody>
      </p:sp>
      <p:pic>
        <p:nvPicPr>
          <p:cNvPr id="6" name="Picture 5" title="tick icon"/>
          <p:cNvPicPr>
            <a:picLocks noChangeAspect="1"/>
          </p:cNvPicPr>
          <p:nvPr/>
        </p:nvPicPr>
        <p:blipFill>
          <a:blip r:embed="rId3"/>
          <a:stretch>
            <a:fillRect/>
          </a:stretch>
        </p:blipFill>
        <p:spPr>
          <a:xfrm>
            <a:off x="559012" y="2729755"/>
            <a:ext cx="406610" cy="394534"/>
          </a:xfrm>
          <a:prstGeom prst="rect">
            <a:avLst/>
          </a:prstGeom>
        </p:spPr>
      </p:pic>
      <p:sp>
        <p:nvSpPr>
          <p:cNvPr id="7" name="Subtitle 4"/>
          <p:cNvSpPr txBox="1">
            <a:spLocks/>
          </p:cNvSpPr>
          <p:nvPr/>
        </p:nvSpPr>
        <p:spPr>
          <a:xfrm>
            <a:off x="1166194" y="2705103"/>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Do you have any examples of local feedback methods being used to supplement the national survey findings, such as local surveys or patient stories?</a:t>
            </a:r>
            <a:endParaRPr lang="en-GB" dirty="0">
              <a:solidFill>
                <a:srgbClr val="000000"/>
              </a:solidFill>
              <a:latin typeface="Arial"/>
              <a:cs typeface="Arial"/>
            </a:endParaRPr>
          </a:p>
        </p:txBody>
      </p:sp>
    </p:spTree>
    <p:extLst>
      <p:ext uri="{BB962C8B-B14F-4D97-AF65-F5344CB8AC3E}">
        <p14:creationId xmlns:p14="http://schemas.microsoft.com/office/powerpoint/2010/main" val="1306262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 name="Title 1"/>
          <p:cNvSpPr>
            <a:spLocks noGrp="1"/>
          </p:cNvSpPr>
          <p:nvPr>
            <p:ph type="title"/>
          </p:nvPr>
        </p:nvSpPr>
        <p:spPr/>
        <p:txBody>
          <a:bodyPr>
            <a:normAutofit fontScale="90000"/>
          </a:bodyPr>
          <a:lstStyle/>
          <a:p>
            <a:r>
              <a:rPr lang="en-US" dirty="0" smtClean="0"/>
              <a:t>5. The person giving feedback (1)</a:t>
            </a:r>
            <a:endParaRPr lang="en-US" dirty="0"/>
          </a:p>
        </p:txBody>
      </p:sp>
      <p:pic>
        <p:nvPicPr>
          <p:cNvPr id="12" name="Picture 11" title="tick icon"/>
          <p:cNvPicPr>
            <a:picLocks noChangeAspect="1"/>
          </p:cNvPicPr>
          <p:nvPr/>
        </p:nvPicPr>
        <p:blipFill>
          <a:blip r:embed="rId3"/>
          <a:stretch>
            <a:fillRect/>
          </a:stretch>
        </p:blipFill>
        <p:spPr>
          <a:xfrm>
            <a:off x="457201" y="1769635"/>
            <a:ext cx="406610" cy="394534"/>
          </a:xfrm>
          <a:prstGeom prst="rect">
            <a:avLst/>
          </a:prstGeom>
        </p:spPr>
      </p:pic>
      <p:sp>
        <p:nvSpPr>
          <p:cNvPr id="20" name="Subtitle 4"/>
          <p:cNvSpPr txBox="1">
            <a:spLocks/>
          </p:cNvSpPr>
          <p:nvPr/>
        </p:nvSpPr>
        <p:spPr>
          <a:xfrm>
            <a:off x="1166194" y="1742954"/>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Should the bereaved person be asked for feedback on the quality of care provided to a friend or relative in the last three months of life OR should the person receiving care within the last three months of life be asked to give feedback?</a:t>
            </a:r>
            <a:endParaRPr lang="en-GB" dirty="0">
              <a:solidFill>
                <a:srgbClr val="000000"/>
              </a:solidFill>
              <a:latin typeface="Arial"/>
              <a:cs typeface="Arial"/>
            </a:endParaRPr>
          </a:p>
        </p:txBody>
      </p:sp>
      <p:pic>
        <p:nvPicPr>
          <p:cNvPr id="6" name="Picture 5" title="tick icon"/>
          <p:cNvPicPr>
            <a:picLocks noChangeAspect="1"/>
          </p:cNvPicPr>
          <p:nvPr/>
        </p:nvPicPr>
        <p:blipFill>
          <a:blip r:embed="rId3"/>
          <a:stretch>
            <a:fillRect/>
          </a:stretch>
        </p:blipFill>
        <p:spPr>
          <a:xfrm>
            <a:off x="544089" y="3574040"/>
            <a:ext cx="406610" cy="394534"/>
          </a:xfrm>
          <a:prstGeom prst="rect">
            <a:avLst/>
          </a:prstGeom>
        </p:spPr>
      </p:pic>
      <p:sp>
        <p:nvSpPr>
          <p:cNvPr id="7" name="Subtitle 4"/>
          <p:cNvSpPr txBox="1">
            <a:spLocks/>
          </p:cNvSpPr>
          <p:nvPr/>
        </p:nvSpPr>
        <p:spPr>
          <a:xfrm>
            <a:off x="1166194" y="3530557"/>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What are the pros and cons of asking the bereaved person versus asking the person receiving care within the last three months of life?</a:t>
            </a:r>
            <a:endParaRPr lang="en-GB" dirty="0">
              <a:solidFill>
                <a:srgbClr val="000000"/>
              </a:solidFill>
              <a:latin typeface="Arial"/>
              <a:cs typeface="Arial"/>
            </a:endParaRPr>
          </a:p>
        </p:txBody>
      </p:sp>
      <p:pic>
        <p:nvPicPr>
          <p:cNvPr id="8" name="Picture 7" title="tick icon"/>
          <p:cNvPicPr>
            <a:picLocks noChangeAspect="1"/>
          </p:cNvPicPr>
          <p:nvPr/>
        </p:nvPicPr>
        <p:blipFill>
          <a:blip r:embed="rId3"/>
          <a:stretch>
            <a:fillRect/>
          </a:stretch>
        </p:blipFill>
        <p:spPr>
          <a:xfrm>
            <a:off x="544089" y="4656080"/>
            <a:ext cx="406610" cy="394534"/>
          </a:xfrm>
          <a:prstGeom prst="rect">
            <a:avLst/>
          </a:prstGeom>
        </p:spPr>
      </p:pic>
      <p:sp>
        <p:nvSpPr>
          <p:cNvPr id="9" name="Subtitle 4"/>
          <p:cNvSpPr txBox="1">
            <a:spLocks/>
          </p:cNvSpPr>
          <p:nvPr/>
        </p:nvSpPr>
        <p:spPr>
          <a:xfrm>
            <a:off x="1166194" y="4631428"/>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Are there any other stakeholders which you think should be asked to provide feedback instead of the bereaved person or the person receiving care within the last three months of life? For example someone who knew the deceased, other than the registrant</a:t>
            </a:r>
          </a:p>
        </p:txBody>
      </p:sp>
    </p:spTree>
    <p:extLst>
      <p:ext uri="{BB962C8B-B14F-4D97-AF65-F5344CB8AC3E}">
        <p14:creationId xmlns:p14="http://schemas.microsoft.com/office/powerpoint/2010/main" val="395369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 name="Title 1"/>
          <p:cNvSpPr>
            <a:spLocks noGrp="1"/>
          </p:cNvSpPr>
          <p:nvPr>
            <p:ph type="title"/>
          </p:nvPr>
        </p:nvSpPr>
        <p:spPr/>
        <p:txBody>
          <a:bodyPr>
            <a:normAutofit fontScale="90000"/>
          </a:bodyPr>
          <a:lstStyle/>
          <a:p>
            <a:r>
              <a:rPr lang="en-US" dirty="0" smtClean="0"/>
              <a:t>5. The person giving feedback (2)</a:t>
            </a:r>
            <a:endParaRPr lang="en-US" dirty="0"/>
          </a:p>
        </p:txBody>
      </p:sp>
      <p:pic>
        <p:nvPicPr>
          <p:cNvPr id="12" name="Picture 11" title="tick icon"/>
          <p:cNvPicPr>
            <a:picLocks noChangeAspect="1"/>
          </p:cNvPicPr>
          <p:nvPr/>
        </p:nvPicPr>
        <p:blipFill>
          <a:blip r:embed="rId3"/>
          <a:stretch>
            <a:fillRect/>
          </a:stretch>
        </p:blipFill>
        <p:spPr>
          <a:xfrm>
            <a:off x="457201" y="1769635"/>
            <a:ext cx="406610" cy="394534"/>
          </a:xfrm>
          <a:prstGeom prst="rect">
            <a:avLst/>
          </a:prstGeom>
        </p:spPr>
      </p:pic>
      <p:sp>
        <p:nvSpPr>
          <p:cNvPr id="20" name="Subtitle 4"/>
          <p:cNvSpPr txBox="1">
            <a:spLocks/>
          </p:cNvSpPr>
          <p:nvPr/>
        </p:nvSpPr>
        <p:spPr>
          <a:xfrm>
            <a:off x="1166194" y="1597862"/>
            <a:ext cx="6647822"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If you think that the bereaved person should be asked to provide feedback, do you think that they should also be asked to give feedback on their own experiences as a relative, friend or carer of the person in the last three months of life and into bereavement?</a:t>
            </a:r>
            <a:endParaRPr lang="en-GB" dirty="0">
              <a:solidFill>
                <a:srgbClr val="000000"/>
              </a:solidFill>
              <a:latin typeface="Arial"/>
              <a:cs typeface="Arial"/>
            </a:endParaRPr>
          </a:p>
        </p:txBody>
      </p:sp>
    </p:spTree>
    <p:extLst>
      <p:ext uri="{BB962C8B-B14F-4D97-AF65-F5344CB8AC3E}">
        <p14:creationId xmlns:p14="http://schemas.microsoft.com/office/powerpoint/2010/main" val="3925755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 name="Title 1"/>
          <p:cNvSpPr>
            <a:spLocks noGrp="1"/>
          </p:cNvSpPr>
          <p:nvPr>
            <p:ph type="title"/>
          </p:nvPr>
        </p:nvSpPr>
        <p:spPr>
          <a:xfrm>
            <a:off x="457201" y="930137"/>
            <a:ext cx="7356815" cy="667725"/>
          </a:xfrm>
        </p:spPr>
        <p:txBody>
          <a:bodyPr>
            <a:normAutofit fontScale="90000"/>
          </a:bodyPr>
          <a:lstStyle/>
          <a:p>
            <a:r>
              <a:rPr lang="en-US" dirty="0"/>
              <a:t>6</a:t>
            </a:r>
            <a:r>
              <a:rPr lang="en-US" dirty="0" smtClean="0"/>
              <a:t>. Reporting the national survey findings (1)</a:t>
            </a:r>
            <a:endParaRPr lang="en-US" dirty="0"/>
          </a:p>
        </p:txBody>
      </p:sp>
      <p:sp>
        <p:nvSpPr>
          <p:cNvPr id="20" name="Subtitle 4"/>
          <p:cNvSpPr txBox="1">
            <a:spLocks/>
          </p:cNvSpPr>
          <p:nvPr/>
        </p:nvSpPr>
        <p:spPr>
          <a:xfrm>
            <a:off x="457200" y="1919236"/>
            <a:ext cx="7356815"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We are inviting views on the level at which the findings should be reported at. This could be at:</a:t>
            </a:r>
            <a:endParaRPr lang="en-GB" dirty="0">
              <a:solidFill>
                <a:srgbClr val="000000"/>
              </a:solidFill>
              <a:latin typeface="Arial"/>
              <a:cs typeface="Arial"/>
            </a:endParaRPr>
          </a:p>
        </p:txBody>
      </p:sp>
      <p:pic>
        <p:nvPicPr>
          <p:cNvPr id="6" name="Picture 5" title="tick icon"/>
          <p:cNvPicPr>
            <a:picLocks noChangeAspect="1"/>
          </p:cNvPicPr>
          <p:nvPr/>
        </p:nvPicPr>
        <p:blipFill>
          <a:blip r:embed="rId3"/>
          <a:stretch>
            <a:fillRect/>
          </a:stretch>
        </p:blipFill>
        <p:spPr>
          <a:xfrm>
            <a:off x="642537" y="2914731"/>
            <a:ext cx="406610" cy="394534"/>
          </a:xfrm>
          <a:prstGeom prst="rect">
            <a:avLst/>
          </a:prstGeom>
        </p:spPr>
      </p:pic>
      <p:sp>
        <p:nvSpPr>
          <p:cNvPr id="7" name="Subtitle 4"/>
          <p:cNvSpPr txBox="1">
            <a:spLocks/>
          </p:cNvSpPr>
          <p:nvPr/>
        </p:nvSpPr>
        <p:spPr>
          <a:xfrm>
            <a:off x="1280115" y="2845561"/>
            <a:ext cx="6735238"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Clinical Commissioning Group (CCG) level. CCG level results would provide survey results for the population served by each CCG in England . A full list of authorised CCGs can be found here: </a:t>
            </a:r>
            <a:r>
              <a:rPr lang="en-GB" u="sng" dirty="0">
                <a:hlinkClick r:id="rId4"/>
              </a:rPr>
              <a:t>http://www.england.nhs.uk/ccg-details/</a:t>
            </a:r>
            <a:r>
              <a:rPr lang="en-GB" dirty="0"/>
              <a:t> </a:t>
            </a:r>
          </a:p>
          <a:p>
            <a:endParaRPr lang="en-GB" dirty="0">
              <a:solidFill>
                <a:srgbClr val="000000"/>
              </a:solidFill>
              <a:latin typeface="Arial"/>
              <a:cs typeface="Arial"/>
            </a:endParaRPr>
          </a:p>
        </p:txBody>
      </p:sp>
      <p:pic>
        <p:nvPicPr>
          <p:cNvPr id="8" name="Picture 7" title="tick icon"/>
          <p:cNvPicPr>
            <a:picLocks noChangeAspect="1"/>
          </p:cNvPicPr>
          <p:nvPr/>
        </p:nvPicPr>
        <p:blipFill>
          <a:blip r:embed="rId3"/>
          <a:stretch>
            <a:fillRect/>
          </a:stretch>
        </p:blipFill>
        <p:spPr>
          <a:xfrm>
            <a:off x="671052" y="4477305"/>
            <a:ext cx="406610" cy="394534"/>
          </a:xfrm>
          <a:prstGeom prst="rect">
            <a:avLst/>
          </a:prstGeom>
        </p:spPr>
      </p:pic>
      <p:sp>
        <p:nvSpPr>
          <p:cNvPr id="9" name="Subtitle 4"/>
          <p:cNvSpPr txBox="1">
            <a:spLocks/>
          </p:cNvSpPr>
          <p:nvPr/>
        </p:nvSpPr>
        <p:spPr>
          <a:xfrm>
            <a:off x="1280115" y="4424765"/>
            <a:ext cx="6735238"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Strategic Clinical Network (SCN) level. SCN level results would provide survey results for the population served by each SCN. Further information about SCNs can be found here: </a:t>
            </a:r>
            <a:r>
              <a:rPr lang="en-GB" i="1" u="sng" dirty="0">
                <a:hlinkClick r:id="rId5"/>
              </a:rPr>
              <a:t>http://www.england.nhs.uk/ourwork/part-rel/scn/</a:t>
            </a:r>
            <a:r>
              <a:rPr lang="en-GB" i="1" u="sng" dirty="0"/>
              <a:t> </a:t>
            </a:r>
            <a:endParaRPr lang="en-GB" dirty="0">
              <a:solidFill>
                <a:srgbClr val="000000"/>
              </a:solidFill>
              <a:latin typeface="Arial"/>
              <a:cs typeface="Arial"/>
            </a:endParaRPr>
          </a:p>
        </p:txBody>
      </p:sp>
    </p:spTree>
    <p:extLst>
      <p:ext uri="{BB962C8B-B14F-4D97-AF65-F5344CB8AC3E}">
        <p14:creationId xmlns:p14="http://schemas.microsoft.com/office/powerpoint/2010/main" val="1578200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a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 name="Title 1"/>
          <p:cNvSpPr>
            <a:spLocks noGrp="1"/>
          </p:cNvSpPr>
          <p:nvPr>
            <p:ph type="title"/>
          </p:nvPr>
        </p:nvSpPr>
        <p:spPr>
          <a:xfrm>
            <a:off x="457201" y="930137"/>
            <a:ext cx="7356815" cy="667725"/>
          </a:xfrm>
        </p:spPr>
        <p:txBody>
          <a:bodyPr>
            <a:normAutofit fontScale="90000"/>
          </a:bodyPr>
          <a:lstStyle/>
          <a:p>
            <a:r>
              <a:rPr lang="en-US" dirty="0"/>
              <a:t>6</a:t>
            </a:r>
            <a:r>
              <a:rPr lang="en-US" dirty="0" smtClean="0"/>
              <a:t>. Reporting the national survey findings (2)</a:t>
            </a:r>
            <a:endParaRPr lang="en-US" dirty="0"/>
          </a:p>
        </p:txBody>
      </p:sp>
      <p:sp>
        <p:nvSpPr>
          <p:cNvPr id="20" name="Subtitle 4"/>
          <p:cNvSpPr txBox="1">
            <a:spLocks/>
          </p:cNvSpPr>
          <p:nvPr/>
        </p:nvSpPr>
        <p:spPr>
          <a:xfrm>
            <a:off x="457200" y="1919236"/>
            <a:ext cx="7356815"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We are inviting views on the level at which the findings should be reported at. This could be at:</a:t>
            </a:r>
            <a:endParaRPr lang="en-GB" dirty="0">
              <a:solidFill>
                <a:srgbClr val="000000"/>
              </a:solidFill>
              <a:latin typeface="Arial"/>
              <a:cs typeface="Arial"/>
            </a:endParaRPr>
          </a:p>
        </p:txBody>
      </p:sp>
      <p:pic>
        <p:nvPicPr>
          <p:cNvPr id="6" name="Picture 5" title="tick icon"/>
          <p:cNvPicPr>
            <a:picLocks noChangeAspect="1"/>
          </p:cNvPicPr>
          <p:nvPr/>
        </p:nvPicPr>
        <p:blipFill>
          <a:blip r:embed="rId3"/>
          <a:stretch>
            <a:fillRect/>
          </a:stretch>
        </p:blipFill>
        <p:spPr>
          <a:xfrm>
            <a:off x="642537" y="2678759"/>
            <a:ext cx="406610" cy="394534"/>
          </a:xfrm>
          <a:prstGeom prst="rect">
            <a:avLst/>
          </a:prstGeom>
        </p:spPr>
      </p:pic>
      <p:sp>
        <p:nvSpPr>
          <p:cNvPr id="7" name="Subtitle 4"/>
          <p:cNvSpPr txBox="1">
            <a:spLocks/>
          </p:cNvSpPr>
          <p:nvPr/>
        </p:nvSpPr>
        <p:spPr>
          <a:xfrm>
            <a:off x="1280115" y="2654108"/>
            <a:ext cx="6735238"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Local office level (new NHS England structure). Local office level results would provide results for the population served by each of the 12 NHS England local offices.</a:t>
            </a:r>
            <a:endParaRPr lang="en-GB" dirty="0">
              <a:solidFill>
                <a:srgbClr val="000000"/>
              </a:solidFill>
              <a:latin typeface="Arial"/>
              <a:cs typeface="Arial"/>
            </a:endParaRPr>
          </a:p>
        </p:txBody>
      </p:sp>
      <p:pic>
        <p:nvPicPr>
          <p:cNvPr id="8" name="Picture 7" title="tick icon"/>
          <p:cNvPicPr>
            <a:picLocks noChangeAspect="1"/>
          </p:cNvPicPr>
          <p:nvPr/>
        </p:nvPicPr>
        <p:blipFill>
          <a:blip r:embed="rId3"/>
          <a:stretch>
            <a:fillRect/>
          </a:stretch>
        </p:blipFill>
        <p:spPr>
          <a:xfrm>
            <a:off x="667104" y="3675942"/>
            <a:ext cx="406610" cy="394534"/>
          </a:xfrm>
          <a:prstGeom prst="rect">
            <a:avLst/>
          </a:prstGeom>
        </p:spPr>
      </p:pic>
      <p:sp>
        <p:nvSpPr>
          <p:cNvPr id="9" name="Subtitle 4"/>
          <p:cNvSpPr txBox="1">
            <a:spLocks/>
          </p:cNvSpPr>
          <p:nvPr/>
        </p:nvSpPr>
        <p:spPr>
          <a:xfrm>
            <a:off x="1280115" y="3651291"/>
            <a:ext cx="6735238"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Individual provider level. Provider level results would be provided for individual organisations. An individual organisation could be any organisation who provides end of life care services, such as a hospital, community service provider, hospice or GP practice. This might involve individual providers being asked to collect standardised data locally for national submission.  </a:t>
            </a:r>
            <a:endParaRPr lang="en-GB" dirty="0">
              <a:solidFill>
                <a:srgbClr val="000000"/>
              </a:solidFill>
              <a:latin typeface="Arial"/>
              <a:cs typeface="Arial"/>
            </a:endParaRPr>
          </a:p>
        </p:txBody>
      </p:sp>
      <p:pic>
        <p:nvPicPr>
          <p:cNvPr id="10" name="Picture 9" title="tick icon"/>
          <p:cNvPicPr>
            <a:picLocks noChangeAspect="1"/>
          </p:cNvPicPr>
          <p:nvPr/>
        </p:nvPicPr>
        <p:blipFill>
          <a:blip r:embed="rId3"/>
          <a:stretch>
            <a:fillRect/>
          </a:stretch>
        </p:blipFill>
        <p:spPr>
          <a:xfrm>
            <a:off x="726155" y="5837616"/>
            <a:ext cx="406610" cy="394534"/>
          </a:xfrm>
          <a:prstGeom prst="rect">
            <a:avLst/>
          </a:prstGeom>
        </p:spPr>
      </p:pic>
      <p:sp>
        <p:nvSpPr>
          <p:cNvPr id="11" name="Subtitle 4"/>
          <p:cNvSpPr txBox="1">
            <a:spLocks/>
          </p:cNvSpPr>
          <p:nvPr/>
        </p:nvSpPr>
        <p:spPr>
          <a:xfrm>
            <a:off x="1280115" y="5825290"/>
            <a:ext cx="6735238" cy="419185"/>
          </a:xfrm>
          <a:prstGeom prst="rect">
            <a:avLst/>
          </a:prstGeom>
        </p:spPr>
        <p:txBody>
          <a:bodyPr vert="horz" lIns="91440" tIns="45720" rIns="91440" bIns="45720" numCol="1" spcCol="180000" rtlCol="0" anchor="t">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rgbClr val="000000"/>
                </a:solidFill>
                <a:latin typeface="Arial"/>
                <a:cs typeface="Arial"/>
              </a:rPr>
              <a:t>Any other level which you feel would be useful</a:t>
            </a:r>
            <a:endParaRPr lang="en-GB" dirty="0">
              <a:solidFill>
                <a:srgbClr val="000000"/>
              </a:solidFill>
              <a:latin typeface="Arial"/>
              <a:cs typeface="Arial"/>
            </a:endParaRPr>
          </a:p>
        </p:txBody>
      </p:sp>
    </p:spTree>
    <p:extLst>
      <p:ext uri="{BB962C8B-B14F-4D97-AF65-F5344CB8AC3E}">
        <p14:creationId xmlns:p14="http://schemas.microsoft.com/office/powerpoint/2010/main" val="496586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1032</TotalTime>
  <Words>970</Words>
  <Application>Microsoft Office PowerPoint</Application>
  <PresentationFormat>On-screen Show (4:3)</PresentationFormat>
  <Paragraphs>48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Feedback on the quality of end of life care</vt:lpstr>
      <vt:lpstr>1. Use of the survey findings</vt:lpstr>
      <vt:lpstr>2. Survey questions/sections</vt:lpstr>
      <vt:lpstr>3. Areas for improvement</vt:lpstr>
      <vt:lpstr>4. Local feedback</vt:lpstr>
      <vt:lpstr>5. The person giving feedback (1)</vt:lpstr>
      <vt:lpstr>5. The person giving feedback (2)</vt:lpstr>
      <vt:lpstr>6. Reporting the national survey findings (1)</vt:lpstr>
      <vt:lpstr>6. Reporting the national survey findings (2)</vt:lpstr>
      <vt:lpstr>6. Reporting the national survey findings (3)</vt:lpstr>
      <vt:lpstr>7. Survey frequency</vt:lpstr>
      <vt:lpstr>8. The time gap between collection of the data and dissemination of the results (1)</vt:lpstr>
      <vt:lpstr>8. The time gap between collection of the data and dissemination of the results (2)</vt:lpstr>
      <vt:lpstr>9. Anything else</vt:lpstr>
    </vt:vector>
  </TitlesOfParts>
  <Company>Smith &amp; 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O'Brien</dc:creator>
  <cp:lastModifiedBy>Ruth Hudson</cp:lastModifiedBy>
  <cp:revision>137</cp:revision>
  <cp:lastPrinted>2014-05-27T15:15:21Z</cp:lastPrinted>
  <dcterms:created xsi:type="dcterms:W3CDTF">2014-04-08T10:27:44Z</dcterms:created>
  <dcterms:modified xsi:type="dcterms:W3CDTF">2015-03-24T09:41:38Z</dcterms:modified>
</cp:coreProperties>
</file>